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A33B5-C7E5-422A-8EC6-89DD02607F2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50FB-FC1E-405E-9472-A59D25BE5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255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A33B5-C7E5-422A-8EC6-89DD02607F2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50FB-FC1E-405E-9472-A59D25BE5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254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A33B5-C7E5-422A-8EC6-89DD02607F2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50FB-FC1E-405E-9472-A59D25BE526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8807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A33B5-C7E5-422A-8EC6-89DD02607F2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50FB-FC1E-405E-9472-A59D25BE5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88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A33B5-C7E5-422A-8EC6-89DD02607F2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50FB-FC1E-405E-9472-A59D25BE526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8278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A33B5-C7E5-422A-8EC6-89DD02607F2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50FB-FC1E-405E-9472-A59D25BE5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46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A33B5-C7E5-422A-8EC6-89DD02607F2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50FB-FC1E-405E-9472-A59D25BE5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9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A33B5-C7E5-422A-8EC6-89DD02607F2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50FB-FC1E-405E-9472-A59D25BE5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806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A33B5-C7E5-422A-8EC6-89DD02607F2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50FB-FC1E-405E-9472-A59D25BE5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378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A33B5-C7E5-422A-8EC6-89DD02607F2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50FB-FC1E-405E-9472-A59D25BE5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016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A33B5-C7E5-422A-8EC6-89DD02607F2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50FB-FC1E-405E-9472-A59D25BE5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908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A33B5-C7E5-422A-8EC6-89DD02607F2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50FB-FC1E-405E-9472-A59D25BE5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434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A33B5-C7E5-422A-8EC6-89DD02607F2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50FB-FC1E-405E-9472-A59D25BE5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70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A33B5-C7E5-422A-8EC6-89DD02607F2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50FB-FC1E-405E-9472-A59D25BE5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281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A33B5-C7E5-422A-8EC6-89DD02607F2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50FB-FC1E-405E-9472-A59D25BE5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32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A33B5-C7E5-422A-8EC6-89DD02607F2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50FB-FC1E-405E-9472-A59D25BE5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933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A33B5-C7E5-422A-8EC6-89DD02607F27}" type="datetimeFigureOut">
              <a:rPr lang="en-US" smtClean="0"/>
              <a:t>7/17/2017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F71350FB-FC1E-405E-9472-A59D25BE5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815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925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7996" y="1751524"/>
            <a:ext cx="6893418" cy="390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English word </a:t>
            </a:r>
            <a:r>
              <a:rPr lang="en-US" sz="2400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"church"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comes from the Greek word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kyriakos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meaning "belonging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Lord"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kyrios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kklēsía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("church") is the root of the terms "ecclesiology" and "ecclesiastical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kklēsía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,( "out from and to" and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kaléō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"to call") – properly.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53037" y="579549"/>
            <a:ext cx="5177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2"/>
                </a:solidFill>
                <a:latin typeface="Book Antiqua" panose="02040602050305030304" pitchFamily="18" charset="0"/>
              </a:rPr>
              <a:t>I. The Origin of Church</a:t>
            </a:r>
            <a:endParaRPr lang="en-US" sz="2800" b="1" dirty="0">
              <a:solidFill>
                <a:schemeClr val="accent2"/>
              </a:solidFill>
              <a:latin typeface="Book Antiqua" panose="02040602050305030304" pitchFamily="18" charset="0"/>
            </a:endParaRPr>
          </a:p>
        </p:txBody>
      </p:sp>
      <p:pic>
        <p:nvPicPr>
          <p:cNvPr id="6" name="Picture 2" descr="Image result for cross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35" b="100000" l="6800" r="94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9187" y="0"/>
            <a:ext cx="1594813" cy="2047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0804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56069" y="2421229"/>
            <a:ext cx="611746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People called out from the world and to God, the outcome being the Church (the mystical body of Christ) – i.e. the universal (total) body of believers whom God calls out from the world and into His eternal kingdom.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ctr"/>
            <a:endParaRPr lang="en-US" dirty="0"/>
          </a:p>
        </p:txBody>
      </p:sp>
      <p:pic>
        <p:nvPicPr>
          <p:cNvPr id="5" name="Picture 2" descr="Image result for cross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35" b="100000" l="6800" r="94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9187" y="0"/>
            <a:ext cx="1594813" cy="2047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4560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9853" y="2253803"/>
            <a:ext cx="659398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are confused about the words </a:t>
            </a:r>
            <a:r>
              <a:rPr lang="en-US" sz="2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ownership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stewardship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steward is simply a manager.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owns His church (the called people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of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God) we manage.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Prayerfully,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owner 	is pleased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our managerial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skills.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3037" y="579549"/>
            <a:ext cx="5177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2"/>
                </a:solidFill>
                <a:latin typeface="Book Antiqua" panose="02040602050305030304" pitchFamily="18" charset="0"/>
              </a:rPr>
              <a:t>II. Ownership vs. Stewardship</a:t>
            </a:r>
            <a:endParaRPr lang="en-US" sz="2800" b="1" dirty="0">
              <a:solidFill>
                <a:schemeClr val="accent2"/>
              </a:solidFill>
              <a:latin typeface="Book Antiqua" panose="02040602050305030304" pitchFamily="18" charset="0"/>
            </a:endParaRPr>
          </a:p>
        </p:txBody>
      </p:sp>
      <p:pic>
        <p:nvPicPr>
          <p:cNvPr id="1026" name="Picture 2" descr="Image result for cross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35" b="100000" l="6800" r="94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9187" y="0"/>
            <a:ext cx="1594813" cy="2047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5599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46974" y="1519707"/>
            <a:ext cx="65167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chemeClr val="accent2"/>
                </a:solidFill>
                <a:latin typeface="Book Antiqua" panose="02040602050305030304" pitchFamily="18" charset="0"/>
              </a:rPr>
              <a:t>Acts 2:47 </a:t>
            </a:r>
            <a:r>
              <a:rPr lang="en-US" sz="2400" i="1" dirty="0">
                <a:latin typeface="Book Antiqua" panose="02040602050305030304" pitchFamily="18" charset="0"/>
              </a:rPr>
              <a:t>"Praising God and having favor with all the people and the Lord ADDED to the church daily those who were being saved." </a:t>
            </a:r>
            <a:endParaRPr lang="en-US" sz="2400" i="1" dirty="0" smtClean="0">
              <a:latin typeface="Book Antiqua" panose="02040602050305030304" pitchFamily="18" charset="0"/>
            </a:endParaRPr>
          </a:p>
          <a:p>
            <a:endParaRPr lang="en-US" dirty="0">
              <a:latin typeface="Book Antiqua" panose="02040602050305030304" pitchFamily="18" charset="0"/>
            </a:endParaRPr>
          </a:p>
          <a:p>
            <a:endParaRPr lang="en-US" dirty="0" smtClean="0">
              <a:latin typeface="Book Antiqua" panose="02040602050305030304" pitchFamily="18" charset="0"/>
            </a:endParaRPr>
          </a:p>
          <a:p>
            <a:pPr algn="ctr"/>
            <a:r>
              <a:rPr lang="en-US" sz="2400" b="1" dirty="0" smtClean="0">
                <a:solidFill>
                  <a:schemeClr val="accent2"/>
                </a:solidFill>
                <a:latin typeface="Book Antiqua" panose="02040602050305030304" pitchFamily="18" charset="0"/>
              </a:rPr>
              <a:t>ADD </a:t>
            </a:r>
            <a:r>
              <a:rPr lang="en-US" sz="2400" b="1" dirty="0">
                <a:solidFill>
                  <a:schemeClr val="accent2"/>
                </a:solidFill>
                <a:latin typeface="Book Antiqua" panose="02040602050305030304" pitchFamily="18" charset="0"/>
              </a:rPr>
              <a:t>(Assimilate , Develop &amp; Deploy)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53037" y="579549"/>
            <a:ext cx="5177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2"/>
                </a:solidFill>
                <a:latin typeface="Book Antiqua" panose="02040602050305030304" pitchFamily="18" charset="0"/>
              </a:rPr>
              <a:t>II. Acts = A.D.D.</a:t>
            </a:r>
            <a:endParaRPr lang="en-US" sz="2800" b="1" dirty="0">
              <a:solidFill>
                <a:schemeClr val="accent2"/>
              </a:solidFill>
              <a:latin typeface="Book Antiqua" panose="02040602050305030304" pitchFamily="18" charset="0"/>
            </a:endParaRPr>
          </a:p>
        </p:txBody>
      </p:sp>
      <p:pic>
        <p:nvPicPr>
          <p:cNvPr id="5" name="Picture 2" descr="Image result for cross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35" b="100000" l="6800" r="94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9187" y="0"/>
            <a:ext cx="1594813" cy="2047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9892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779" y="2997755"/>
            <a:ext cx="5962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Excellence through vehicles that matter to church shoppers...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Timelines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Cleanliness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Friendliness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(FICs Ministry)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88265" y="5178339"/>
            <a:ext cx="5859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We build </a:t>
            </a:r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people. 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W</a:t>
            </a:r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 </a:t>
            </a:r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meet needs through the Spirit of EXCELLENCE!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2581" y="1461258"/>
            <a:ext cx="6671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Matthew </a:t>
            </a:r>
            <a:r>
              <a:rPr lang="en-US" sz="2400" b="1" i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16:18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(NIV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tell you that you are Peter and on this rock I will build my church, and the gates of Hades will not overcome it.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53037" y="579549"/>
            <a:ext cx="5177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2"/>
                </a:solidFill>
                <a:latin typeface="Book Antiqua" panose="02040602050305030304" pitchFamily="18" charset="0"/>
              </a:rPr>
              <a:t>III. Building the Church</a:t>
            </a:r>
            <a:endParaRPr lang="en-US" sz="2800" b="1" dirty="0">
              <a:solidFill>
                <a:schemeClr val="accent2"/>
              </a:solidFill>
              <a:latin typeface="Book Antiqua" panose="02040602050305030304" pitchFamily="18" charset="0"/>
            </a:endParaRPr>
          </a:p>
        </p:txBody>
      </p:sp>
      <p:pic>
        <p:nvPicPr>
          <p:cNvPr id="11" name="Picture 2" descr="Image result for cross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35" b="100000" l="6800" r="94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9187" y="0"/>
            <a:ext cx="1594813" cy="2047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6792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72732" y="1490001"/>
            <a:ext cx="642655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400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Corinthians </a:t>
            </a:r>
            <a:r>
              <a:rPr lang="en-US" sz="2400" b="1" i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10:31-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So, whether you eat or drink, or 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whatever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you do, do all to the glory of God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Alan Nelson says,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"We must seek to glorify God in every aspect of ministry!</a:t>
            </a:r>
          </a:p>
          <a:p>
            <a:r>
              <a:rPr lang="en-US" dirty="0"/>
              <a:t> 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53037" y="579549"/>
            <a:ext cx="5177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2"/>
                </a:solidFill>
                <a:latin typeface="Book Antiqua" panose="02040602050305030304" pitchFamily="18" charset="0"/>
              </a:rPr>
              <a:t>IV. It’s Not About You…</a:t>
            </a:r>
            <a:endParaRPr lang="en-US" sz="2800" b="1" dirty="0">
              <a:solidFill>
                <a:schemeClr val="accent2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2" descr="Image result for cross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35" b="100000" l="6800" r="94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9187" y="0"/>
            <a:ext cx="1594813" cy="2047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4207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11370" y="2474809"/>
            <a:ext cx="67227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Christo-Centric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Church- 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John 12:32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focus should be a total operation that exemplifies the essence of Jesus Christ.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It's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about us...</a:t>
            </a:r>
          </a:p>
        </p:txBody>
      </p:sp>
      <p:pic>
        <p:nvPicPr>
          <p:cNvPr id="4" name="Picture 2" descr="Image result for cross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35" b="100000" l="6800" r="94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9187" y="0"/>
            <a:ext cx="1594813" cy="2047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8312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8187" y="2569232"/>
            <a:ext cx="69417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Budgets &amp; Bodies don't equate growth, but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believers do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Grant-Malone</a:t>
            </a:r>
          </a:p>
        </p:txBody>
      </p:sp>
      <p:pic>
        <p:nvPicPr>
          <p:cNvPr id="4" name="Picture 2" descr="Image result for cross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35" b="100000" l="6800" r="94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9187" y="0"/>
            <a:ext cx="1594813" cy="2047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57562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</TotalTime>
  <Words>291</Words>
  <Application>Microsoft Office PowerPoint</Application>
  <PresentationFormat>On-screen Show (4:3)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Aharoni</vt:lpstr>
      <vt:lpstr>Arial</vt:lpstr>
      <vt:lpstr>Book Antiqua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Lewis, Dontee R</dc:creator>
  <cp:lastModifiedBy>Lewis, Dontee R</cp:lastModifiedBy>
  <cp:revision>7</cp:revision>
  <dcterms:created xsi:type="dcterms:W3CDTF">2017-07-18T03:14:17Z</dcterms:created>
  <dcterms:modified xsi:type="dcterms:W3CDTF">2017-07-18T04:04:23Z</dcterms:modified>
</cp:coreProperties>
</file>